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61" r:id="rId4"/>
    <p:sldId id="262" r:id="rId5"/>
    <p:sldId id="263" r:id="rId6"/>
    <p:sldId id="258" r:id="rId7"/>
    <p:sldId id="259" r:id="rId8"/>
    <p:sldId id="260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2022/10/4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65810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2022/10/4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3462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2022/10/4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5209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2022/10/4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0218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2022/10/4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6989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2022/10/4</a:t>
            </a:fld>
            <a:endParaRPr kumimoji="1" lang="ja-JP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4203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2022/10/4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196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2022/10/4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275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2022/10/4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2586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2022/10/4</a:t>
            </a:fld>
            <a:endParaRPr kumimoji="1" lang="ja-JP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5290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F7F44F5-2B1C-4AD6-84BE-5AA3EA9C2512}" type="datetimeFigureOut">
              <a:rPr kumimoji="1" lang="ja-JP" altLang="en-US" smtClean="0"/>
              <a:t>2022/10/4</a:t>
            </a:fld>
            <a:endParaRPr kumimoji="1" lang="ja-JP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601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F7F44F5-2B1C-4AD6-84BE-5AA3EA9C2512}" type="datetimeFigureOut">
              <a:rPr kumimoji="1" lang="ja-JP" altLang="en-US" smtClean="0"/>
              <a:t>2022/10/4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8467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BA731E-1BC3-94F7-7DC1-7DF09B9384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cap="none" dirty="0">
                <a:latin typeface="+mn-lt"/>
              </a:rPr>
              <a:t>OpenCV</a:t>
            </a:r>
            <a:r>
              <a:rPr kumimoji="1" lang="ja-JP" altLang="en-US" dirty="0"/>
              <a:t>による画像処理を用いた</a:t>
            </a:r>
            <a:r>
              <a:rPr kumimoji="1" lang="en-US" altLang="ja-JP" dirty="0"/>
              <a:t/>
            </a:r>
            <a:br>
              <a:rPr kumimoji="1" lang="en-US" altLang="ja-JP" dirty="0"/>
            </a:br>
            <a:r>
              <a:rPr kumimoji="1" lang="ja-JP" altLang="en-US" dirty="0"/>
              <a:t>自動追従車両の</a:t>
            </a:r>
            <a:r>
              <a:rPr kumimoji="1" lang="ja-JP" altLang="en-US" dirty="0" smtClean="0"/>
              <a:t>作成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sz="3100" dirty="0" smtClean="0"/>
              <a:t>(</a:t>
            </a:r>
            <a:r>
              <a:rPr lang="ja-JP" altLang="en-US" sz="3100" dirty="0" smtClean="0"/>
              <a:t>中間発表</a:t>
            </a:r>
            <a:r>
              <a:rPr lang="en-US" altLang="ja-JP" sz="3100" dirty="0" smtClean="0"/>
              <a:t>)</a:t>
            </a:r>
            <a:endParaRPr kumimoji="1" lang="ja-JP" altLang="en-US" sz="3100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471446E-2AE4-BB91-EB62-E3648B63FC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/>
              <a:t>専門学校湖東カレッジ</a:t>
            </a:r>
            <a:r>
              <a:rPr kumimoji="1" lang="en-US" altLang="ja-JP" dirty="0"/>
              <a:t/>
            </a:r>
            <a:br>
              <a:rPr kumimoji="1" lang="en-US" altLang="ja-JP" dirty="0"/>
            </a:br>
            <a:r>
              <a:rPr kumimoji="1" lang="ja-JP" altLang="en-US" dirty="0"/>
              <a:t>宮島　智紀</a:t>
            </a:r>
          </a:p>
        </p:txBody>
      </p:sp>
    </p:spTree>
    <p:extLst>
      <p:ext uri="{BB962C8B-B14F-4D97-AF65-F5344CB8AC3E}">
        <p14:creationId xmlns:p14="http://schemas.microsoft.com/office/powerpoint/2010/main" val="1197002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7F1C49-4F37-9616-5629-780345DBB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できたこと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65F6EC3-3FEB-EB47-C17C-23B224883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400" dirty="0"/>
              <a:t>車両を走らせるところまで</a:t>
            </a:r>
          </a:p>
        </p:txBody>
      </p:sp>
      <p:pic>
        <p:nvPicPr>
          <p:cNvPr id="4" name="IMG_5739">
            <a:hlinkClick r:id="" action="ppaction://media"/>
            <a:extLst>
              <a:ext uri="{FF2B5EF4-FFF2-40B4-BE49-F238E27FC236}">
                <a16:creationId xmlns:a16="http://schemas.microsoft.com/office/drawing/2014/main" id="{5D20356B-06A9-ECAF-71CB-571C9BE6AC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4356912" y="1884498"/>
            <a:ext cx="3178819" cy="565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9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FA5886-056F-E9A3-1986-2C3EF35C0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やったこと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246C6D4-2A90-100E-8E66-3DB7D3FD8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ja-JP" sz="2000" dirty="0" err="1"/>
              <a:t>RaspberryPi</a:t>
            </a:r>
            <a:r>
              <a:rPr kumimoji="1" lang="ja-JP" altLang="en-US" sz="2000" dirty="0"/>
              <a:t>のセットアップ</a:t>
            </a:r>
            <a:endParaRPr kumimoji="1" lang="en-US" altLang="ja-JP" sz="2000" dirty="0"/>
          </a:p>
          <a:p>
            <a:pPr>
              <a:lnSpc>
                <a:spcPct val="150000"/>
              </a:lnSpc>
            </a:pPr>
            <a:r>
              <a:rPr kumimoji="1" lang="ja-JP" altLang="en-US" sz="2000" dirty="0"/>
              <a:t>モータの選定</a:t>
            </a:r>
            <a:endParaRPr kumimoji="1" lang="en-US" altLang="ja-JP" sz="2000" dirty="0"/>
          </a:p>
          <a:p>
            <a:pPr>
              <a:lnSpc>
                <a:spcPct val="150000"/>
              </a:lnSpc>
            </a:pPr>
            <a:r>
              <a:rPr lang="ja-JP" altLang="en-US" sz="2000" dirty="0"/>
              <a:t>モータを回すための部品の選定</a:t>
            </a:r>
            <a:endParaRPr lang="en-US" altLang="ja-JP" sz="2000" dirty="0"/>
          </a:p>
          <a:p>
            <a:pPr>
              <a:lnSpc>
                <a:spcPct val="150000"/>
              </a:lnSpc>
            </a:pPr>
            <a:r>
              <a:rPr kumimoji="1" lang="ja-JP" altLang="en-US" sz="2000" dirty="0"/>
              <a:t>回路作成</a:t>
            </a:r>
            <a:endParaRPr kumimoji="1" lang="en-US" altLang="ja-JP" sz="2000" dirty="0"/>
          </a:p>
          <a:p>
            <a:pPr>
              <a:lnSpc>
                <a:spcPct val="150000"/>
              </a:lnSpc>
            </a:pPr>
            <a:r>
              <a:rPr lang="ja-JP" altLang="en-US" sz="2000" dirty="0"/>
              <a:t>モータを回すためのプログラムの作成</a:t>
            </a:r>
            <a:endParaRPr kumimoji="1" lang="en-US" altLang="ja-JP" sz="2000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45897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AD6AB1-4814-A10F-CF0B-BDC19EF5F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モータの選定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FBD66F5-5544-3725-1E60-C82D6D3FF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sz="2400" dirty="0"/>
              <a:t>車両全体の条件・要件</a:t>
            </a:r>
            <a:endParaRPr kumimoji="1" lang="en-US" altLang="ja-JP" sz="2400" dirty="0"/>
          </a:p>
          <a:p>
            <a:pPr lvl="1">
              <a:lnSpc>
                <a:spcPct val="150000"/>
              </a:lnSpc>
            </a:pPr>
            <a:r>
              <a:rPr kumimoji="1" lang="ja-JP" altLang="en-US" sz="1800" dirty="0"/>
              <a:t>速度</a:t>
            </a:r>
            <a:r>
              <a:rPr lang="en-US" altLang="ja-JP" sz="1800" dirty="0"/>
              <a:t> : 4 (km/h)</a:t>
            </a:r>
          </a:p>
          <a:p>
            <a:pPr lvl="1">
              <a:lnSpc>
                <a:spcPct val="150000"/>
              </a:lnSpc>
            </a:pPr>
            <a:r>
              <a:rPr kumimoji="1" lang="ja-JP" altLang="en-US" sz="1800" dirty="0"/>
              <a:t>重量 </a:t>
            </a:r>
            <a:r>
              <a:rPr lang="en-US" altLang="ja-JP" sz="1800" dirty="0"/>
              <a:t>: 0.5 (kg)</a:t>
            </a:r>
          </a:p>
          <a:p>
            <a:pPr lvl="1">
              <a:lnSpc>
                <a:spcPct val="150000"/>
              </a:lnSpc>
            </a:pPr>
            <a:r>
              <a:rPr kumimoji="1" lang="ja-JP" altLang="en-US" sz="1800" dirty="0"/>
              <a:t>タイヤの直径 </a:t>
            </a:r>
            <a:r>
              <a:rPr kumimoji="1" lang="en-US" altLang="ja-JP" sz="1800" dirty="0"/>
              <a:t>: 5.8 (cm)</a:t>
            </a:r>
          </a:p>
          <a:p>
            <a:pPr lvl="1">
              <a:lnSpc>
                <a:spcPct val="150000"/>
              </a:lnSpc>
            </a:pPr>
            <a:r>
              <a:rPr lang="ja-JP" altLang="en-US" sz="1800" dirty="0"/>
              <a:t>停止状態から最高速度までにかかる時間 </a:t>
            </a:r>
            <a:r>
              <a:rPr lang="en-US" altLang="ja-JP" sz="1800" dirty="0"/>
              <a:t>: 0.5 (sec)</a:t>
            </a:r>
            <a:endParaRPr kumimoji="1" lang="en-US" altLang="ja-JP" sz="1800" dirty="0"/>
          </a:p>
        </p:txBody>
      </p:sp>
    </p:spTree>
    <p:extLst>
      <p:ext uri="{BB962C8B-B14F-4D97-AF65-F5344CB8AC3E}">
        <p14:creationId xmlns:p14="http://schemas.microsoft.com/office/powerpoint/2010/main" val="2702596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6E66F6-8F5B-8106-11E5-B21A75299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モータの選定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7E53F3C-BE05-8317-ACA6-26A289812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5"/>
            <a:ext cx="5545458" cy="390382"/>
          </a:xfrm>
        </p:spPr>
        <p:txBody>
          <a:bodyPr/>
          <a:lstStyle/>
          <a:p>
            <a:r>
              <a:rPr lang="ja-JP" altLang="en-US" dirty="0"/>
              <a:t>なんやかんやして</a:t>
            </a:r>
            <a:r>
              <a:rPr lang="en-US" altLang="ja-JP" dirty="0"/>
              <a:t>……</a:t>
            </a:r>
            <a:endParaRPr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C2353C3C-CF2D-0747-275E-B373E8D1DB0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320" y="3219672"/>
            <a:ext cx="3313651" cy="248523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1749CC8F-C437-E98F-A6D4-0E06B6959F5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175" y="3486881"/>
            <a:ext cx="3313650" cy="248523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F1E83B8-3437-B375-59C5-D552B08EFEF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736" y="3755328"/>
            <a:ext cx="3312001" cy="24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54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68724B-1380-0F40-A7F2-0D6CB762D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モータの選定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61B27C7-A5A5-8225-7D40-7D3C7A1BD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4944220"/>
            <a:ext cx="7729728" cy="466569"/>
          </a:xfrm>
        </p:spPr>
        <p:txBody>
          <a:bodyPr>
            <a:normAutofit/>
          </a:bodyPr>
          <a:lstStyle/>
          <a:p>
            <a:r>
              <a:rPr kumimoji="1" lang="en-US" altLang="ja-JP" sz="2000" dirty="0"/>
              <a:t>PWN12EB12CB</a:t>
            </a:r>
            <a:r>
              <a:rPr kumimoji="1" lang="ja-JP" altLang="en-US" sz="2000" dirty="0"/>
              <a:t>に決定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046315B-8697-BD44-42D1-54D4221EC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963" y="4758070"/>
            <a:ext cx="2270046" cy="1702535"/>
          </a:xfrm>
          <a:prstGeom prst="rect">
            <a:avLst/>
          </a:prstGeom>
        </p:spPr>
      </p:pic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161B27C7-A5A5-8225-7D40-7D3C7A1BDC12}"/>
              </a:ext>
            </a:extLst>
          </p:cNvPr>
          <p:cNvSpPr txBox="1">
            <a:spLocks/>
          </p:cNvSpPr>
          <p:nvPr/>
        </p:nvSpPr>
        <p:spPr>
          <a:xfrm>
            <a:off x="2231136" y="2357430"/>
            <a:ext cx="7729728" cy="2696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/>
              <a:t>必要</a:t>
            </a:r>
            <a:r>
              <a:rPr lang="ja-JP" altLang="en-US" dirty="0" smtClean="0"/>
              <a:t>な出力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トルク </a:t>
            </a:r>
            <a:r>
              <a:rPr lang="en-US" altLang="ja-JP" dirty="0" smtClean="0"/>
              <a:t>: 20 (gf</a:t>
            </a:r>
            <a:r>
              <a:rPr lang="ja-JP" altLang="en-US" dirty="0" smtClean="0"/>
              <a:t>･</a:t>
            </a:r>
            <a:r>
              <a:rPr lang="en-US" altLang="ja-JP" dirty="0" smtClean="0"/>
              <a:t>cm)</a:t>
            </a:r>
          </a:p>
          <a:p>
            <a:pPr lvl="1"/>
            <a:r>
              <a:rPr lang="ja-JP" altLang="en-US" dirty="0" smtClean="0"/>
              <a:t>回転速度 </a:t>
            </a:r>
            <a:r>
              <a:rPr lang="en-US" altLang="ja-JP" dirty="0" smtClean="0"/>
              <a:t>: 500 (rpm)</a:t>
            </a:r>
          </a:p>
          <a:p>
            <a:r>
              <a:rPr lang="ja-JP" altLang="en-US" dirty="0" smtClean="0"/>
              <a:t>必要なモータのスペック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トルク </a:t>
            </a:r>
            <a:r>
              <a:rPr lang="en-US" altLang="ja-JP" dirty="0" smtClean="0"/>
              <a:t>: 1.57 </a:t>
            </a:r>
            <a:r>
              <a:rPr lang="en-US" altLang="ja-JP" dirty="0"/>
              <a:t>(gf</a:t>
            </a:r>
            <a:r>
              <a:rPr lang="ja-JP" altLang="en-US" dirty="0"/>
              <a:t>･</a:t>
            </a:r>
            <a:r>
              <a:rPr lang="en-US" altLang="ja-JP" dirty="0"/>
              <a:t>cm</a:t>
            </a:r>
            <a:r>
              <a:rPr lang="en-US" altLang="ja-JP" dirty="0" smtClean="0"/>
              <a:t>)</a:t>
            </a:r>
          </a:p>
          <a:p>
            <a:pPr lvl="1"/>
            <a:r>
              <a:rPr lang="ja-JP" altLang="en-US" dirty="0"/>
              <a:t>回転</a:t>
            </a:r>
            <a:r>
              <a:rPr lang="ja-JP" altLang="en-US" dirty="0" smtClean="0"/>
              <a:t>速度 </a:t>
            </a:r>
            <a:r>
              <a:rPr lang="en-US" altLang="ja-JP" smtClean="0"/>
              <a:t>: 6,350 (rpm)</a:t>
            </a:r>
            <a:endParaRPr lang="en-US" altLang="ja-JP" dirty="0"/>
          </a:p>
          <a:p>
            <a:pPr marL="228600" lvl="1" indent="0">
              <a:buNone/>
            </a:pP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41495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37D5D9-0CE4-23E8-4BE1-2D3474341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周辺部品の選定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12A4624-11D7-A1C7-4C05-206C3C175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モータドライバ </a:t>
            </a:r>
            <a:r>
              <a:rPr kumimoji="1" lang="en-US" altLang="ja-JP" dirty="0"/>
              <a:t>: TB6643KQ</a:t>
            </a:r>
          </a:p>
          <a:p>
            <a:r>
              <a:rPr lang="ja-JP" altLang="en-US" dirty="0"/>
              <a:t>電源 </a:t>
            </a:r>
            <a:r>
              <a:rPr lang="en-US" altLang="ja-JP" dirty="0"/>
              <a:t>: 9V</a:t>
            </a:r>
            <a:r>
              <a:rPr lang="ja-JP" altLang="en-US" dirty="0"/>
              <a:t>電池</a:t>
            </a:r>
            <a:r>
              <a:rPr lang="en-US" altLang="ja-JP" dirty="0"/>
              <a:t>2</a:t>
            </a:r>
            <a:r>
              <a:rPr lang="ja-JP" altLang="en-US" dirty="0"/>
              <a:t>本</a:t>
            </a:r>
            <a:endParaRPr lang="en-US" altLang="ja-JP" dirty="0"/>
          </a:p>
          <a:p>
            <a:r>
              <a:rPr lang="en-US" altLang="ja-JP" dirty="0" err="1"/>
              <a:t>dcdc</a:t>
            </a:r>
            <a:r>
              <a:rPr lang="ja-JP" altLang="en-US" dirty="0"/>
              <a:t>コンバータ </a:t>
            </a:r>
            <a:r>
              <a:rPr lang="en-US" altLang="ja-JP" dirty="0"/>
              <a:t>:  SI-8008HFE</a:t>
            </a:r>
            <a:r>
              <a:rPr lang="ja-JP" altLang="en-US" dirty="0"/>
              <a:t>使用のスイッチング電源キット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A272349-B888-DD37-547B-88411AC96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856" y="4244659"/>
            <a:ext cx="2639999" cy="1980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01BC552-4560-0634-8669-F6C92A8C1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144" y="4244659"/>
            <a:ext cx="264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79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3B6256-C2C1-B9A0-3284-70231A287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回路作成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70C72C0-359D-745D-7EB8-C7B1E8C6EF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97" y="2340658"/>
            <a:ext cx="5396847" cy="3959474"/>
          </a:xfr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79B8BC7-C5E9-62BD-F74C-B5C943B638A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806" y="2910912"/>
            <a:ext cx="4269996" cy="320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283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C5AFB7-5B96-4912-5BB2-60880E8E3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モータを回すためのプログラム作成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5147F91D-C196-E230-AAE6-62B291C2D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2610" y="2425045"/>
            <a:ext cx="7586779" cy="4109506"/>
          </a:xfrm>
        </p:spPr>
      </p:pic>
    </p:spTree>
    <p:extLst>
      <p:ext uri="{BB962C8B-B14F-4D97-AF65-F5344CB8AC3E}">
        <p14:creationId xmlns:p14="http://schemas.microsoft.com/office/powerpoint/2010/main" val="4016570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F4490C-4C8B-F4C7-2C1D-051C1DCD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これからの予定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CBC45D2-66DD-F8A3-75BC-4FBAC5C2F6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4345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D5D46A-94AA-0CEE-91AE-3ECEA18C2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これからの予定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A99CAB4-2305-9EC0-7690-8751EC745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29655"/>
            <a:ext cx="7729728" cy="310198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000" dirty="0"/>
              <a:t>電源どうしましょう</a:t>
            </a:r>
            <a:endParaRPr kumimoji="1" lang="en-US" altLang="ja-JP" sz="2000" dirty="0"/>
          </a:p>
          <a:p>
            <a:pPr>
              <a:lnSpc>
                <a:spcPct val="150000"/>
              </a:lnSpc>
            </a:pPr>
            <a:r>
              <a:rPr kumimoji="1" lang="ja-JP" altLang="en-US" sz="2000" dirty="0"/>
              <a:t>画像処理</a:t>
            </a:r>
            <a:endParaRPr kumimoji="1" lang="en-US" altLang="ja-JP" sz="2000" dirty="0"/>
          </a:p>
          <a:p>
            <a:pPr lvl="1">
              <a:lnSpc>
                <a:spcPct val="150000"/>
              </a:lnSpc>
            </a:pPr>
            <a:r>
              <a:rPr lang="ja-JP" altLang="en-US" sz="1800" dirty="0"/>
              <a:t>トラッキングなど</a:t>
            </a:r>
            <a:endParaRPr lang="en-US" altLang="ja-JP" sz="1800" dirty="0"/>
          </a:p>
          <a:p>
            <a:pPr>
              <a:lnSpc>
                <a:spcPct val="150000"/>
              </a:lnSpc>
            </a:pPr>
            <a:r>
              <a:rPr lang="ja-JP" altLang="en-US" sz="2000" dirty="0"/>
              <a:t>モータの制御</a:t>
            </a:r>
            <a:endParaRPr lang="en-US" altLang="ja-JP" sz="2000" dirty="0"/>
          </a:p>
          <a:p>
            <a:pPr lvl="1">
              <a:lnSpc>
                <a:spcPct val="150000"/>
              </a:lnSpc>
            </a:pPr>
            <a:r>
              <a:rPr lang="en-US" altLang="ja-JP" sz="1800" dirty="0"/>
              <a:t>PID</a:t>
            </a:r>
            <a:r>
              <a:rPr lang="ja-JP" altLang="en-US" sz="1800" dirty="0"/>
              <a:t>制御とかやりたい</a:t>
            </a:r>
            <a:endParaRPr lang="en-US" altLang="ja-JP" sz="1800" dirty="0"/>
          </a:p>
          <a:p>
            <a:pPr>
              <a:lnSpc>
                <a:spcPct val="150000"/>
              </a:lnSpc>
            </a:pPr>
            <a:r>
              <a:rPr lang="ja-JP" altLang="en-US" sz="2000" dirty="0"/>
              <a:t>余裕があれば距離センサの搭載</a:t>
            </a:r>
            <a:endParaRPr lang="en-US" altLang="ja-JP" sz="2000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66520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96F80442-CA28-D4BE-57E8-18FA2C6A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8BC6D283-7EC7-5A29-2E26-F791D83A1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ja-JP" altLang="en-US" sz="2800" dirty="0"/>
              <a:t>全体像</a:t>
            </a:r>
            <a:endParaRPr lang="en-US" altLang="ja-JP" sz="2800" dirty="0"/>
          </a:p>
          <a:p>
            <a:pPr>
              <a:lnSpc>
                <a:spcPct val="150000"/>
              </a:lnSpc>
            </a:pPr>
            <a:r>
              <a:rPr lang="ja-JP" altLang="en-US" sz="2800" dirty="0"/>
              <a:t>テーマを決めた理由・目的</a:t>
            </a:r>
            <a:endParaRPr lang="en-US" altLang="ja-JP" sz="2800" dirty="0"/>
          </a:p>
          <a:p>
            <a:pPr>
              <a:lnSpc>
                <a:spcPct val="150000"/>
              </a:lnSpc>
            </a:pPr>
            <a:r>
              <a:rPr lang="ja-JP" altLang="en-US" sz="2800" dirty="0"/>
              <a:t>これまでの進捗</a:t>
            </a:r>
            <a:endParaRPr lang="en-US" altLang="ja-JP" sz="2800" dirty="0"/>
          </a:p>
          <a:p>
            <a:pPr>
              <a:lnSpc>
                <a:spcPct val="150000"/>
              </a:lnSpc>
            </a:pPr>
            <a:r>
              <a:rPr lang="ja-JP" altLang="en-US" sz="2800" dirty="0"/>
              <a:t>これからの予定</a:t>
            </a:r>
          </a:p>
        </p:txBody>
      </p:sp>
    </p:spTree>
    <p:extLst>
      <p:ext uri="{BB962C8B-B14F-4D97-AF65-F5344CB8AC3E}">
        <p14:creationId xmlns:p14="http://schemas.microsoft.com/office/powerpoint/2010/main" val="2655108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36E9B1-A2A5-8483-8FC0-CCF27213DC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ご清聴ありがとうございました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2AA4C52-A303-5D4F-811D-D170512829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1827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AC4067-6E7A-72D0-E356-89B4F5FB5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全体像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0C0CADB-E98D-696A-74EE-50811E6CD6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5851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5C0535-1679-52BE-E385-2977998F6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最終目標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DF93916-6BC7-4215-91AD-AB9C7B68C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sz="2800" dirty="0"/>
              <a:t>自走し、自動で目標物を追従する車両の製作</a:t>
            </a:r>
            <a:endParaRPr kumimoji="1" lang="en-US" altLang="ja-JP" sz="2800" dirty="0"/>
          </a:p>
          <a:p>
            <a:pPr lvl="1"/>
            <a:r>
              <a:rPr kumimoji="1" lang="en-US" altLang="ja-JP" sz="1800" dirty="0"/>
              <a:t>python</a:t>
            </a:r>
            <a:r>
              <a:rPr kumimoji="1" lang="ja-JP" altLang="en-US" sz="1800" dirty="0"/>
              <a:t>と</a:t>
            </a:r>
            <a:r>
              <a:rPr kumimoji="1" lang="en-US" altLang="ja-JP" sz="1800" dirty="0"/>
              <a:t>OpenCV</a:t>
            </a:r>
            <a:r>
              <a:rPr lang="ja-JP" altLang="en-US" sz="1800" dirty="0"/>
              <a:t>による画像処理と機械制御により実現する</a:t>
            </a:r>
            <a:endParaRPr lang="en-US" altLang="ja-JP" sz="1800" dirty="0"/>
          </a:p>
          <a:p>
            <a:pPr lvl="1"/>
            <a:r>
              <a:rPr kumimoji="1" lang="ja-JP" altLang="en-US" sz="1800" dirty="0"/>
              <a:t>プログラムだけでなくハードウェア・電子回路の設計・製作も行う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8B6ED0E-D398-B6CA-9459-A4F74E1F8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136" y="4189035"/>
            <a:ext cx="2808912" cy="214881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369FEFC-747A-4E8C-2496-0570555F3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198" y="4189035"/>
            <a:ext cx="2256551" cy="205709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CDB6F42-C6D4-860D-34F5-81239BCDBA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242" y="4409782"/>
            <a:ext cx="2090914" cy="192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959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2F08E7-39A8-6CE6-F040-C71421B9B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4" y="964692"/>
            <a:ext cx="7729728" cy="1188720"/>
          </a:xfrm>
        </p:spPr>
        <p:txBody>
          <a:bodyPr/>
          <a:lstStyle/>
          <a:p>
            <a:r>
              <a:rPr kumimoji="1" lang="ja-JP" altLang="en-US" dirty="0"/>
              <a:t>全体の</a:t>
            </a:r>
            <a:r>
              <a:rPr lang="ja-JP" altLang="en-US" dirty="0"/>
              <a:t>構成</a:t>
            </a:r>
            <a:endParaRPr kumimoji="1" lang="ja-JP" altLang="en-US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B61B0FD-E352-CA2E-EB35-88F61F570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29216" y="2650334"/>
            <a:ext cx="4611144" cy="32683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ja-JP" dirty="0" err="1"/>
              <a:t>RaspberryPi</a:t>
            </a:r>
            <a:r>
              <a:rPr lang="ja-JP" altLang="en-US" dirty="0"/>
              <a:t>を用いて制御する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lang="ja-JP" altLang="en-US" dirty="0"/>
              <a:t>画像処理をするには処理能力が足りない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lang="en-US" altLang="ja-JP" dirty="0"/>
              <a:t>PC</a:t>
            </a:r>
            <a:r>
              <a:rPr lang="ja-JP" altLang="en-US" dirty="0"/>
              <a:t>と接続し、メインの処理は</a:t>
            </a:r>
            <a:r>
              <a:rPr lang="en-US" altLang="ja-JP" dirty="0"/>
              <a:t>PC</a:t>
            </a:r>
            <a:r>
              <a:rPr lang="ja-JP" altLang="en-US" dirty="0"/>
              <a:t>で行う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lang="en-US" altLang="ja-JP" dirty="0" err="1"/>
              <a:t>RaspberryPi</a:t>
            </a:r>
            <a:r>
              <a:rPr lang="ja-JP" altLang="en-US" dirty="0"/>
              <a:t>と</a:t>
            </a:r>
            <a:r>
              <a:rPr lang="en-US" altLang="ja-JP" dirty="0"/>
              <a:t>PC</a:t>
            </a:r>
            <a:r>
              <a:rPr lang="ja-JP" altLang="en-US" dirty="0"/>
              <a:t>の接続は</a:t>
            </a:r>
            <a:r>
              <a:rPr lang="en-US" altLang="ja-JP" dirty="0"/>
              <a:t>LAN</a:t>
            </a:r>
            <a:r>
              <a:rPr lang="ja-JP" altLang="en-US" dirty="0"/>
              <a:t>を</a:t>
            </a:r>
            <a:r>
              <a:rPr lang="ja-JP" altLang="en-US" dirty="0" smtClean="0"/>
              <a:t>用いる</a:t>
            </a:r>
            <a:endParaRPr lang="en-US" altLang="ja-JP" dirty="0" smtClean="0"/>
          </a:p>
          <a:p>
            <a:pPr>
              <a:lnSpc>
                <a:spcPct val="150000"/>
              </a:lnSpc>
            </a:pPr>
            <a:r>
              <a:rPr lang="ja-JP" altLang="en-US" dirty="0" smtClean="0"/>
              <a:t>旋回は左右のタイヤの回転差で行う</a:t>
            </a:r>
            <a:endParaRPr lang="en-US" altLang="ja-JP" dirty="0" smtClean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E7D025B-636C-22BB-9AC3-D45A7DE37C19}"/>
              </a:ext>
            </a:extLst>
          </p:cNvPr>
          <p:cNvSpPr/>
          <p:nvPr/>
        </p:nvSpPr>
        <p:spPr>
          <a:xfrm>
            <a:off x="7577739" y="3989294"/>
            <a:ext cx="1241570" cy="65014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ラズパイ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A5C210-475E-7849-35C7-49BED83F1DBE}"/>
              </a:ext>
            </a:extLst>
          </p:cNvPr>
          <p:cNvSpPr/>
          <p:nvPr/>
        </p:nvSpPr>
        <p:spPr>
          <a:xfrm>
            <a:off x="7801686" y="2638044"/>
            <a:ext cx="793676" cy="65014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PC</a:t>
            </a:r>
            <a:endParaRPr kumimoji="1" lang="ja-JP" altLang="en-US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624F4FA-07F3-474A-7185-B9986670C8A5}"/>
              </a:ext>
            </a:extLst>
          </p:cNvPr>
          <p:cNvSpPr/>
          <p:nvPr/>
        </p:nvSpPr>
        <p:spPr>
          <a:xfrm>
            <a:off x="6095998" y="5684493"/>
            <a:ext cx="1000847" cy="5117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モータ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56FA7EB-E8A3-4FCD-B34E-98538E1AE8E8}"/>
              </a:ext>
            </a:extLst>
          </p:cNvPr>
          <p:cNvSpPr/>
          <p:nvPr/>
        </p:nvSpPr>
        <p:spPr>
          <a:xfrm>
            <a:off x="7698100" y="5684493"/>
            <a:ext cx="1000847" cy="5117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カメラ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BA150E9-0716-DE19-E696-968C7A818974}"/>
              </a:ext>
            </a:extLst>
          </p:cNvPr>
          <p:cNvSpPr/>
          <p:nvPr/>
        </p:nvSpPr>
        <p:spPr>
          <a:xfrm>
            <a:off x="9300202" y="5684492"/>
            <a:ext cx="1202173" cy="5117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センサ等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E9F222B-A272-88C8-0110-3C061EC469E5}"/>
              </a:ext>
            </a:extLst>
          </p:cNvPr>
          <p:cNvSpPr txBox="1"/>
          <p:nvPr/>
        </p:nvSpPr>
        <p:spPr>
          <a:xfrm>
            <a:off x="8382630" y="3447952"/>
            <a:ext cx="2223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LAN</a:t>
            </a:r>
            <a:r>
              <a:rPr kumimoji="1" lang="ja-JP" altLang="en-US" sz="1600" dirty="0"/>
              <a:t>を通じて無線接続</a:t>
            </a:r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E34081C8-D8EF-BEEC-D5B8-CDFA0BBAB2BE}"/>
              </a:ext>
            </a:extLst>
          </p:cNvPr>
          <p:cNvCxnSpPr/>
          <p:nvPr/>
        </p:nvCxnSpPr>
        <p:spPr>
          <a:xfrm>
            <a:off x="8198523" y="3380054"/>
            <a:ext cx="0" cy="511729"/>
          </a:xfrm>
          <a:prstGeom prst="straightConnector1">
            <a:avLst/>
          </a:prstGeom>
          <a:ln>
            <a:prstDash val="sysDot"/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06153C34-A94D-7C78-1049-AAA2447BEA8B}"/>
              </a:ext>
            </a:extLst>
          </p:cNvPr>
          <p:cNvCxnSpPr>
            <a:cxnSpLocks/>
          </p:cNvCxnSpPr>
          <p:nvPr/>
        </p:nvCxnSpPr>
        <p:spPr>
          <a:xfrm>
            <a:off x="8198523" y="4781016"/>
            <a:ext cx="0" cy="8383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98C57AD-5120-B106-51EE-5F7C6797B26E}"/>
              </a:ext>
            </a:extLst>
          </p:cNvPr>
          <p:cNvCxnSpPr/>
          <p:nvPr/>
        </p:nvCxnSpPr>
        <p:spPr>
          <a:xfrm flipH="1">
            <a:off x="6596421" y="4781016"/>
            <a:ext cx="1465237" cy="8383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97733DB4-8598-BF3B-C501-CC65A63C5271}"/>
              </a:ext>
            </a:extLst>
          </p:cNvPr>
          <p:cNvCxnSpPr/>
          <p:nvPr/>
        </p:nvCxnSpPr>
        <p:spPr>
          <a:xfrm>
            <a:off x="8382630" y="4781016"/>
            <a:ext cx="1477404" cy="8383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9C878FF-C189-A43B-43F0-50C7D1AF8D41}"/>
              </a:ext>
            </a:extLst>
          </p:cNvPr>
          <p:cNvSpPr txBox="1"/>
          <p:nvPr/>
        </p:nvSpPr>
        <p:spPr>
          <a:xfrm>
            <a:off x="9185287" y="481408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/>
              <a:t>物理的に接続</a:t>
            </a:r>
            <a:endParaRPr kumimoji="1" lang="en-US" altLang="ja-JP" sz="16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D2DF892-7437-D8CB-6B41-B08370CCC07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56" y="5085927"/>
            <a:ext cx="1472980" cy="147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20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ABCE1C-A813-5879-33B7-D7A34146D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テーマを決めた理由・目的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BCF6DE5-0E8A-701B-A0C0-E21733C5E0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7677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C78DA2-519F-27B3-5AC3-1E9169EF4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テーマを決めた理由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F6C4ACD-EAE4-B0EF-1DEE-DBFFEBC1E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200000"/>
              </a:lnSpc>
            </a:pPr>
            <a:r>
              <a:rPr kumimoji="1" lang="en-US" altLang="ja-JP" sz="2400" dirty="0"/>
              <a:t>OpenCV</a:t>
            </a:r>
            <a:r>
              <a:rPr lang="ja-JP" altLang="en-US" sz="2400" dirty="0"/>
              <a:t>に触れてみたい</a:t>
            </a:r>
            <a:endParaRPr lang="en-US" altLang="ja-JP" sz="2400" dirty="0"/>
          </a:p>
          <a:p>
            <a:pPr>
              <a:lnSpc>
                <a:spcPct val="200000"/>
              </a:lnSpc>
            </a:pPr>
            <a:r>
              <a:rPr lang="ja-JP" altLang="en-US" sz="2400" dirty="0"/>
              <a:t>電子工作的なことをしたい</a:t>
            </a:r>
            <a:endParaRPr lang="en-US" altLang="ja-JP" sz="2400" dirty="0"/>
          </a:p>
          <a:p>
            <a:pPr>
              <a:lnSpc>
                <a:spcPct val="200000"/>
              </a:lnSpc>
            </a:pPr>
            <a:r>
              <a:rPr kumimoji="1" lang="ja-JP" altLang="en-US" sz="2400" dirty="0"/>
              <a:t>機械制御に興味がある</a:t>
            </a:r>
            <a:endParaRPr kumimoji="1" lang="en-US" altLang="ja-JP" sz="2400" dirty="0"/>
          </a:p>
          <a:p>
            <a:pPr>
              <a:lnSpc>
                <a:spcPct val="200000"/>
              </a:lnSpc>
            </a:pPr>
            <a:r>
              <a:rPr kumimoji="1" lang="ja-JP" altLang="en-US" sz="2400" dirty="0"/>
              <a:t>ハードウェアを用いた製作をしたい</a:t>
            </a:r>
          </a:p>
        </p:txBody>
      </p:sp>
    </p:spTree>
    <p:extLst>
      <p:ext uri="{BB962C8B-B14F-4D97-AF65-F5344CB8AC3E}">
        <p14:creationId xmlns:p14="http://schemas.microsoft.com/office/powerpoint/2010/main" val="1119608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17A815-CE54-FC09-F953-BDF724CFD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卒業研究の</a:t>
            </a:r>
            <a:r>
              <a:rPr kumimoji="1" lang="ja-JP" altLang="en-US" dirty="0"/>
              <a:t>目的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B633AA4-2B32-4088-DC3E-BE4CAAD95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ja-JP" altLang="en-US" sz="2400" dirty="0"/>
              <a:t>ハードウェアの設計・製作をする</a:t>
            </a:r>
            <a:endParaRPr kumimoji="1" lang="en-US" altLang="ja-JP" sz="2400" dirty="0"/>
          </a:p>
          <a:p>
            <a:pPr>
              <a:lnSpc>
                <a:spcPct val="200000"/>
              </a:lnSpc>
            </a:pPr>
            <a:r>
              <a:rPr lang="ja-JP" altLang="en-US" sz="2400" dirty="0"/>
              <a:t>回路の設計・製作をする</a:t>
            </a:r>
            <a:endParaRPr lang="en-US" altLang="ja-JP" sz="2400" dirty="0"/>
          </a:p>
          <a:p>
            <a:pPr>
              <a:lnSpc>
                <a:spcPct val="200000"/>
              </a:lnSpc>
            </a:pPr>
            <a:r>
              <a:rPr kumimoji="1" lang="en-US" altLang="ja-JP" sz="2400" dirty="0"/>
              <a:t>python</a:t>
            </a:r>
            <a:r>
              <a:rPr kumimoji="1" lang="ja-JP" altLang="en-US" sz="2400" dirty="0"/>
              <a:t>と</a:t>
            </a:r>
            <a:r>
              <a:rPr kumimoji="1" lang="en-US" altLang="ja-JP" sz="2400" dirty="0"/>
              <a:t>OpenCV</a:t>
            </a:r>
            <a:r>
              <a:rPr kumimoji="1" lang="ja-JP" altLang="en-US" sz="2400" dirty="0"/>
              <a:t>を用いた制御・画像処理をする</a:t>
            </a:r>
            <a:endParaRPr kumimoji="1" lang="en-US" altLang="ja-JP" sz="2400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8043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D33D45-4277-11CE-344B-25FBBB0BE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これまでの進捗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96B7D91-8F58-4427-6B93-2542AA8513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35968146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TM10001115[[fn=パーセル]]</Template>
  <TotalTime>520</TotalTime>
  <Words>401</Words>
  <Application>Microsoft Office PowerPoint</Application>
  <PresentationFormat>ワイド画面</PresentationFormat>
  <Paragraphs>75</Paragraphs>
  <Slides>20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4" baseType="lpstr">
      <vt:lpstr>HGｺﾞｼｯｸE</vt:lpstr>
      <vt:lpstr>Arial</vt:lpstr>
      <vt:lpstr>Gill Sans MT</vt:lpstr>
      <vt:lpstr>パーセル</vt:lpstr>
      <vt:lpstr>OpenCVによる画像処理を用いた 自動追従車両の作成 (中間発表)</vt:lpstr>
      <vt:lpstr>目次</vt:lpstr>
      <vt:lpstr>全体像</vt:lpstr>
      <vt:lpstr>最終目標</vt:lpstr>
      <vt:lpstr>全体の構成</vt:lpstr>
      <vt:lpstr>テーマを決めた理由・目的</vt:lpstr>
      <vt:lpstr>テーマを決めた理由</vt:lpstr>
      <vt:lpstr>卒業研究の目的</vt:lpstr>
      <vt:lpstr>これまでの進捗</vt:lpstr>
      <vt:lpstr>できたこと</vt:lpstr>
      <vt:lpstr>やったこと</vt:lpstr>
      <vt:lpstr>モータの選定</vt:lpstr>
      <vt:lpstr>モータの選定</vt:lpstr>
      <vt:lpstr>モータの選定</vt:lpstr>
      <vt:lpstr>周辺部品の選定</vt:lpstr>
      <vt:lpstr>回路作成</vt:lpstr>
      <vt:lpstr>モータを回すためのプログラム作成</vt:lpstr>
      <vt:lpstr>これからの予定</vt:lpstr>
      <vt:lpstr>これからの予定</vt:lpstr>
      <vt:lpstr>ご清聴ありがとうございました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opencvによる画像処理を用いた 自動追従車両の作成</dc:title>
  <dc:creator>智紀</dc:creator>
  <cp:lastModifiedBy>21i1009</cp:lastModifiedBy>
  <cp:revision>57</cp:revision>
  <dcterms:created xsi:type="dcterms:W3CDTF">2022-10-03T14:01:18Z</dcterms:created>
  <dcterms:modified xsi:type="dcterms:W3CDTF">2022-10-04T01:14:51Z</dcterms:modified>
</cp:coreProperties>
</file>